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56" r:id="rId3"/>
    <p:sldId id="263" r:id="rId4"/>
    <p:sldId id="269" r:id="rId5"/>
    <p:sldId id="265" r:id="rId6"/>
    <p:sldId id="267" r:id="rId7"/>
    <p:sldId id="270" r:id="rId8"/>
    <p:sldId id="271" r:id="rId9"/>
    <p:sldId id="273" r:id="rId10"/>
    <p:sldId id="272" r:id="rId11"/>
    <p:sldId id="266" r:id="rId12"/>
    <p:sldId id="274" r:id="rId13"/>
    <p:sldId id="268" r:id="rId14"/>
    <p:sldId id="275" r:id="rId15"/>
    <p:sldId id="276" r:id="rId16"/>
    <p:sldId id="278" r:id="rId17"/>
    <p:sldId id="277" r:id="rId18"/>
    <p:sldId id="261" r:id="rId19"/>
  </p:sldIdLst>
  <p:sldSz cx="9144000" cy="6858000" type="screen4x3"/>
  <p:notesSz cx="6858000" cy="9144000"/>
  <p:defaultTextStyle>
    <a:defPPr>
      <a:defRPr lang="en-US"/>
    </a:defPPr>
    <a:lvl1pPr marL="0" lvl="0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1pPr>
    <a:lvl2pPr marL="457200" lvl="1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2pPr>
    <a:lvl3pPr marL="914400" lvl="2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3pPr>
    <a:lvl4pPr marL="1371600" lvl="3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4pPr>
    <a:lvl5pPr marL="1828800" lvl="4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5pPr>
    <a:lvl6pPr marL="2286000" lvl="5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6pPr>
    <a:lvl7pPr marL="2743200" lvl="6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7pPr>
    <a:lvl8pPr marL="3200400" lvl="7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8pPr>
    <a:lvl9pPr marL="3657600" lvl="8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Calibri" panose="020F050202020403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48F"/>
    <a:srgbClr val="F7EFD4"/>
    <a:srgbClr val="3B426D"/>
    <a:srgbClr val="4D4D4D"/>
    <a:srgbClr val="E4E4E4"/>
    <a:srgbClr val="83A5BE"/>
    <a:srgbClr val="007F00"/>
    <a:srgbClr val="F94753"/>
    <a:srgbClr val="4366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/>
    <p:restoredTop sz="94660"/>
  </p:normalViewPr>
  <p:slideViewPr>
    <p:cSldViewPr>
      <p:cViewPr>
        <p:scale>
          <a:sx n="100" d="100"/>
          <a:sy n="100" d="100"/>
        </p:scale>
        <p:origin x="195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4600" y="2130425"/>
            <a:ext cx="64008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3581400"/>
            <a:ext cx="6400800" cy="609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5121"/>
          <p:cNvSpPr>
            <a:spLocks noGrp="1"/>
          </p:cNvSpPr>
          <p:nvPr>
            <p:ph type="ctrTitle"/>
          </p:nvPr>
        </p:nvSpPr>
        <p:spPr>
          <a:xfrm>
            <a:off x="1331913" y="2565400"/>
            <a:ext cx="6048375" cy="75088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defRPr sz="2800" b="1" kern="1200"/>
            </a:lvl1pPr>
          </a:lstStyle>
          <a:p>
            <a:pPr lvl="0"/>
            <a:r>
              <a:rPr dirty="0"/>
              <a:t>Click to edit Master title style</a:t>
            </a:r>
          </a:p>
        </p:txBody>
      </p:sp>
      <p:sp>
        <p:nvSpPr>
          <p:cNvPr id="5123" name="Subtitle 5122"/>
          <p:cNvSpPr>
            <a:spLocks noGrp="1"/>
          </p:cNvSpPr>
          <p:nvPr>
            <p:ph type="subTitle" idx="1"/>
          </p:nvPr>
        </p:nvSpPr>
        <p:spPr>
          <a:xfrm>
            <a:off x="1331913" y="3286125"/>
            <a:ext cx="6048375" cy="5032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>
              <a:buNone/>
              <a:defRPr sz="2400" b="1" kern="1200">
                <a:solidFill>
                  <a:schemeClr val="bg1"/>
                </a:solidFill>
              </a:defRPr>
            </a:lvl1pPr>
            <a:lvl2pPr marL="457200" lvl="1" indent="-457200" algn="ctr">
              <a:buNone/>
              <a:defRPr sz="2400" b="1" kern="1200">
                <a:solidFill>
                  <a:schemeClr val="bg1"/>
                </a:solidFill>
              </a:defRPr>
            </a:lvl2pPr>
            <a:lvl3pPr marL="914400" lvl="2" indent="-914400" algn="ctr">
              <a:buNone/>
              <a:defRPr sz="2400" b="1" kern="1200">
                <a:solidFill>
                  <a:schemeClr val="bg1"/>
                </a:solidFill>
              </a:defRPr>
            </a:lvl3pPr>
            <a:lvl4pPr marL="1371600" lvl="3" indent="-1371600" algn="ctr">
              <a:buNone/>
              <a:defRPr sz="2400" b="1" kern="1200">
                <a:solidFill>
                  <a:schemeClr val="bg1"/>
                </a:solidFill>
              </a:defRPr>
            </a:lvl4pPr>
            <a:lvl5pPr marL="1828800" lvl="4" indent="-1828800" algn="ctr">
              <a:buNone/>
              <a:defRPr sz="2400" b="1" kern="1200">
                <a:solidFill>
                  <a:schemeClr val="bg1"/>
                </a:solidFill>
              </a:defRPr>
            </a:lvl5pPr>
          </a:lstStyle>
          <a:p>
            <a:pPr lvl="0"/>
            <a:r>
              <a:rPr dirty="0"/>
              <a:t>Click to edit Master subtitle style</a:t>
            </a: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31913" y="1412875"/>
            <a:ext cx="3740023" cy="52562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4590" y="1412875"/>
            <a:ext cx="3740023" cy="52562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6438" y="400050"/>
            <a:ext cx="1908175" cy="62690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31913" y="400050"/>
            <a:ext cx="5613906" cy="62690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4114800"/>
            <a:ext cx="63246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2614613"/>
            <a:ext cx="63246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0800" y="1600200"/>
            <a:ext cx="3124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1600200"/>
            <a:ext cx="3124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0800" y="1535113"/>
            <a:ext cx="32004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0800" y="2174875"/>
            <a:ext cx="32004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7401" y="1535113"/>
            <a:ext cx="31242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67401" y="2174875"/>
            <a:ext cx="31242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0800" y="304800"/>
            <a:ext cx="22098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0" y="304800"/>
            <a:ext cx="4054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90800" y="1466850"/>
            <a:ext cx="220980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0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Microsoft New Tai Lue" panose="020B0502040204020203" pitchFamily="34" charset="0"/>
                <a:ea typeface="Microsoft New Tai Lue" panose="020B0502040204020203" pitchFamily="34" charset="0"/>
                <a:cs typeface="Microsoft New Tai Lue" panose="020B0502040204020203" pitchFamily="34" charset="0"/>
              </a:rPr>
              <a:t>Click icon to add picture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Microsoft New Tai Lue" panose="020B0502040204020203" pitchFamily="34" charset="0"/>
              <a:ea typeface="Microsoft New Tai Lue" panose="020B0502040204020203" pitchFamily="34" charset="0"/>
              <a:cs typeface="Microsoft New Tai Lue" panose="020B0502040204020203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0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274638"/>
            <a:ext cx="6400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2514600" y="1600200"/>
            <a:ext cx="6400800" cy="4648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32063" y="6356350"/>
            <a:ext cx="1658938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262626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05338" y="6356350"/>
            <a:ext cx="225266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262626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56463" y="6356350"/>
            <a:ext cx="1658938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solidFill>
                  <a:srgbClr val="262626"/>
                </a:solidFill>
                <a:ea typeface="SimSun" panose="02010600030101010101" pitchFamily="2" charset="-122"/>
              </a:rPr>
              <a:t>‹nº›</a:t>
            </a:fld>
            <a:endParaRPr lang="en-US" altLang="zh-CN" sz="1200" dirty="0">
              <a:solidFill>
                <a:srgbClr val="262626"/>
              </a:solidFill>
              <a:ea typeface="SimSun" panose="02010600030101010101" pitchFamily="2" charset="-122"/>
            </a:endParaRPr>
          </a:p>
        </p:txBody>
      </p:sp>
      <p:sp>
        <p:nvSpPr>
          <p:cNvPr id="7" name="TextBox 8"/>
          <p:cNvSpPr txBox="1"/>
          <p:nvPr/>
        </p:nvSpPr>
        <p:spPr>
          <a:xfrm rot="16200000">
            <a:off x="-3686175" y="3228975"/>
            <a:ext cx="6858000" cy="40005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bs-Latn-BA" altLang="zh-CN" sz="2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 © free-ppt-templates.com</a:t>
            </a:r>
            <a:endParaRPr kumimoji="0" lang="en-US" altLang="zh-CN" sz="2000" b="0" i="0" u="none" strike="noStrike" kern="1200" cap="none" spc="0" normalizeH="0" baseline="0" noProof="0" smtClean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5400" b="1" kern="1200">
          <a:ln w="19050">
            <a:solidFill>
              <a:srgbClr val="F94753"/>
            </a:solidFill>
          </a:ln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1pPr>
      <a:lvl2pPr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400" b="1">
          <a:solidFill>
            <a:srgbClr val="F94753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262626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262626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262626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262626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rgbClr val="262626"/>
          </a:solidFill>
          <a:latin typeface="Microsoft New Tai Lue" panose="020B0502040204020203" pitchFamily="34" charset="0"/>
          <a:ea typeface="Microsoft New Tai Lue" panose="020B0502040204020203" pitchFamily="34" charset="0"/>
          <a:cs typeface="Microsoft New Tai Lue" panose="020B05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1403350" y="400050"/>
            <a:ext cx="7561263" cy="508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dirty="0"/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1331913" y="1412875"/>
            <a:ext cx="7632700" cy="525621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0"/>
            <a:r>
              <a:rPr dirty="0"/>
              <a:t>Third level</a:t>
            </a:r>
          </a:p>
          <a:p>
            <a:pPr lvl="1"/>
            <a:r>
              <a:rPr dirty="0"/>
              <a:t>Fourth level</a:t>
            </a:r>
          </a:p>
          <a:p>
            <a:pPr lvl="2"/>
            <a:r>
              <a:rPr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None/>
        <a:defRPr sz="3200" b="0" i="0" u="none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2230" y="1940560"/>
            <a:ext cx="6048375" cy="1107440"/>
          </a:xfrm>
          <a:noFill/>
          <a:ln>
            <a:noFill/>
          </a:ln>
          <a:effectLst/>
          <a:scene3d>
            <a:camera prst="orthographicFront"/>
            <a:lightRig rig="balanced" dir="t"/>
          </a:scene3d>
          <a:sp3d prstMaterial="plastic"/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sz="5400" b="1" i="0" u="none" strike="noStrike" kern="1200" cap="none" spc="0" normalizeH="0" baseline="0" noProof="0" dirty="0" err="1" smtClean="0">
                <a:ln w="10160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Microsoft New Tai Lue" panose="020B0502040204020203" pitchFamily="34" charset="0"/>
                <a:ea typeface="+mj-ea"/>
                <a:cs typeface="Microsoft New Tai Lue" panose="020B0502040204020203" pitchFamily="34" charset="0"/>
              </a:rPr>
              <a:t>TetriX</a:t>
            </a:r>
            <a:endParaRPr kumimoji="0" lang="pt-BR" sz="5400" b="1" i="0" u="none" strike="noStrike" kern="1200" cap="none" spc="0" normalizeH="0" baseline="0" noProof="0" dirty="0">
              <a:ln w="10160">
                <a:solidFill>
                  <a:schemeClr val="bg1">
                    <a:lumMod val="75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Microsoft New Tai Lue" panose="020B0502040204020203" pitchFamily="34" charset="0"/>
              <a:ea typeface="+mj-ea"/>
              <a:cs typeface="Microsoft New Tai Lue" panose="020B0502040204020203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327250" y="3191843"/>
            <a:ext cx="5759350" cy="1151557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lvl="1" indent="-45720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lvl="2" indent="-91440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lvl="3" indent="-137160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lvl="4" indent="-182880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pt-BR" altLang="pt-BR" sz="2000" dirty="0" smtClean="0"/>
              <a:t>Iago Corrêa, 85528</a:t>
            </a:r>
          </a:p>
          <a:p>
            <a:pPr>
              <a:lnSpc>
                <a:spcPct val="90000"/>
              </a:lnSpc>
            </a:pPr>
            <a:r>
              <a:rPr lang="pt-BR" altLang="pt-BR" sz="2000" dirty="0" smtClean="0"/>
              <a:t>Matheus Gonçalves, 85546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Checkpoint anterior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Estudo </a:t>
            </a:r>
            <a:r>
              <a:rPr lang="pt-BR" dirty="0"/>
              <a:t>e apreensão da linguagem C# e do uso de </a:t>
            </a:r>
            <a:r>
              <a:rPr lang="pt-BR" dirty="0" err="1" smtClean="0"/>
              <a:t>Unity</a:t>
            </a:r>
            <a:endParaRPr lang="pt-BR" dirty="0" smtClean="0"/>
          </a:p>
          <a:p>
            <a:r>
              <a:rPr lang="pt-BR" dirty="0" smtClean="0"/>
              <a:t>Planejamento </a:t>
            </a:r>
            <a:r>
              <a:rPr lang="pt-BR" dirty="0"/>
              <a:t>visual de como será o </a:t>
            </a:r>
            <a:r>
              <a:rPr lang="pt-BR" dirty="0" smtClean="0"/>
              <a:t>jogo</a:t>
            </a:r>
          </a:p>
          <a:p>
            <a:r>
              <a:rPr lang="pt-BR" dirty="0" smtClean="0"/>
              <a:t>Estilo </a:t>
            </a:r>
            <a:r>
              <a:rPr lang="pt-BR" dirty="0"/>
              <a:t>visual bastante característico dos desenhos animados </a:t>
            </a:r>
            <a:r>
              <a:rPr lang="pt-BR" dirty="0" smtClean="0"/>
              <a:t>japoneses</a:t>
            </a:r>
          </a:p>
          <a:p>
            <a:pPr lvl="1"/>
            <a:r>
              <a:rPr lang="pt-BR" b="0" dirty="0" smtClean="0"/>
              <a:t>Público </a:t>
            </a:r>
            <a:r>
              <a:rPr lang="pt-BR" b="0" dirty="0"/>
              <a:t>alvo, conquistando o interesse de pessoas pelo </a:t>
            </a:r>
            <a:r>
              <a:rPr lang="pt-BR" b="0" dirty="0" smtClean="0"/>
              <a:t>jogo</a:t>
            </a:r>
            <a:endParaRPr lang="pt-BR" b="0" dirty="0"/>
          </a:p>
          <a:p>
            <a:pPr lvl="1"/>
            <a:r>
              <a:rPr lang="pt-BR" b="0" dirty="0" smtClean="0"/>
              <a:t>Facilidade para o </a:t>
            </a:r>
            <a:r>
              <a:rPr lang="pt-BR" b="0" dirty="0"/>
              <a:t>desenvolvimento das ideias acerca de diversas temáticas do </a:t>
            </a:r>
            <a:r>
              <a:rPr lang="pt-BR" b="0" dirty="0" smtClean="0"/>
              <a:t>jogo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6565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Checkpoint anterior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Modo </a:t>
            </a:r>
            <a:r>
              <a:rPr lang="pt-BR" i="1" dirty="0"/>
              <a:t>alfa </a:t>
            </a:r>
            <a:r>
              <a:rPr lang="pt-BR" dirty="0"/>
              <a:t>do jogo </a:t>
            </a:r>
            <a:r>
              <a:rPr lang="pt-BR" dirty="0" err="1" smtClean="0"/>
              <a:t>TetriX</a:t>
            </a:r>
            <a:endParaRPr lang="pt-BR" dirty="0" smtClean="0"/>
          </a:p>
          <a:p>
            <a:pPr lvl="1"/>
            <a:r>
              <a:rPr lang="pt-BR" b="0" dirty="0"/>
              <a:t>Q</a:t>
            </a:r>
            <a:r>
              <a:rPr lang="pt-BR" b="0" dirty="0" smtClean="0"/>
              <a:t>ueda </a:t>
            </a:r>
            <a:r>
              <a:rPr lang="pt-BR" b="0" dirty="0"/>
              <a:t>e controle dos </a:t>
            </a:r>
            <a:r>
              <a:rPr lang="pt-BR" b="0" dirty="0" smtClean="0"/>
              <a:t>blocos</a:t>
            </a:r>
          </a:p>
          <a:p>
            <a:pPr lvl="1"/>
            <a:r>
              <a:rPr lang="pt-BR" b="0" dirty="0" smtClean="0"/>
              <a:t>Fechamento </a:t>
            </a:r>
            <a:r>
              <a:rPr lang="pt-BR" b="0" dirty="0"/>
              <a:t>de </a:t>
            </a:r>
            <a:r>
              <a:rPr lang="pt-BR" b="0" dirty="0" smtClean="0"/>
              <a:t>linhas</a:t>
            </a:r>
            <a:endParaRPr lang="pt-BR" b="0" dirty="0"/>
          </a:p>
        </p:txBody>
      </p:sp>
      <p:pic>
        <p:nvPicPr>
          <p:cNvPr id="4" name="Rec 0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296" r="27778"/>
          <a:stretch/>
        </p:blipFill>
        <p:spPr>
          <a:xfrm>
            <a:off x="3048000" y="2819400"/>
            <a:ext cx="236220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0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Checkpoint </a:t>
            </a:r>
            <a:r>
              <a:rPr lang="pt-BR" dirty="0" smtClean="0"/>
              <a:t>atual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 artista desenhou </a:t>
            </a:r>
            <a:r>
              <a:rPr lang="pt-BR" dirty="0"/>
              <a:t>artes para as personagens do jogo </a:t>
            </a:r>
            <a:r>
              <a:rPr lang="pt-BR" dirty="0" smtClean="0"/>
              <a:t>presentes</a:t>
            </a:r>
          </a:p>
          <a:p>
            <a:r>
              <a:rPr lang="pt-BR" dirty="0" smtClean="0"/>
              <a:t>Adaptação da </a:t>
            </a:r>
            <a:r>
              <a:rPr lang="pt-BR" dirty="0"/>
              <a:t>versão alfa para funcionar no celular </a:t>
            </a:r>
            <a:endParaRPr lang="pt-BR" dirty="0" smtClean="0"/>
          </a:p>
          <a:p>
            <a:pPr lvl="1"/>
            <a:r>
              <a:rPr lang="pt-BR" dirty="0" smtClean="0"/>
              <a:t>Controle </a:t>
            </a:r>
            <a:r>
              <a:rPr lang="pt-BR" dirty="0"/>
              <a:t>por botões </a:t>
            </a:r>
            <a:r>
              <a:rPr lang="pt-BR" dirty="0" smtClean="0"/>
              <a:t>virtuais</a:t>
            </a:r>
          </a:p>
          <a:p>
            <a:r>
              <a:rPr lang="pt-BR" dirty="0" smtClean="0"/>
              <a:t>Criação </a:t>
            </a:r>
            <a:r>
              <a:rPr lang="pt-BR" dirty="0"/>
              <a:t>de um menu inicial </a:t>
            </a:r>
            <a:endParaRPr lang="pt-BR" dirty="0" smtClean="0"/>
          </a:p>
          <a:p>
            <a:r>
              <a:rPr lang="pt-BR" dirty="0" smtClean="0"/>
              <a:t>Aperfeiçoamento </a:t>
            </a:r>
            <a:r>
              <a:rPr lang="pt-BR" dirty="0"/>
              <a:t>gráfico.</a:t>
            </a:r>
          </a:p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498" y="5556021"/>
            <a:ext cx="738735" cy="73873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08" y="5139904"/>
            <a:ext cx="785485" cy="78548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233" y="5139904"/>
            <a:ext cx="785485" cy="78548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4419600"/>
            <a:ext cx="1090587" cy="10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6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600200"/>
            <a:ext cx="8534400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94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Checkpoint </a:t>
            </a:r>
            <a:r>
              <a:rPr lang="pt-BR" dirty="0" smtClean="0"/>
              <a:t>atual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 smtClean="0"/>
              <a:t>Modo </a:t>
            </a:r>
            <a:r>
              <a:rPr lang="pt-BR" sz="2400" dirty="0"/>
              <a:t>clássico </a:t>
            </a:r>
            <a:r>
              <a:rPr lang="pt-BR" sz="2400" dirty="0" smtClean="0"/>
              <a:t>finalizado</a:t>
            </a:r>
          </a:p>
          <a:p>
            <a:pPr lvl="1"/>
            <a:r>
              <a:rPr lang="pt-BR" sz="2000" b="0" dirty="0" smtClean="0"/>
              <a:t>Previsão </a:t>
            </a:r>
            <a:r>
              <a:rPr lang="pt-BR" sz="2000" b="0" dirty="0"/>
              <a:t>de </a:t>
            </a:r>
            <a:r>
              <a:rPr lang="pt-BR" sz="2000" b="0" dirty="0" smtClean="0"/>
              <a:t>peças</a:t>
            </a:r>
          </a:p>
          <a:p>
            <a:pPr lvl="1"/>
            <a:r>
              <a:rPr lang="pt-BR" sz="2000" b="0" dirty="0" smtClean="0"/>
              <a:t>Pontuação </a:t>
            </a:r>
          </a:p>
          <a:p>
            <a:pPr lvl="1"/>
            <a:r>
              <a:rPr lang="pt-BR" sz="2000" b="0" dirty="0"/>
              <a:t>I</a:t>
            </a:r>
            <a:r>
              <a:rPr lang="pt-BR" sz="2000" b="0" dirty="0" smtClean="0"/>
              <a:t>ncrementos </a:t>
            </a:r>
            <a:r>
              <a:rPr lang="pt-BR" sz="2000" b="0" dirty="0"/>
              <a:t>de </a:t>
            </a:r>
            <a:r>
              <a:rPr lang="pt-BR" sz="2000" b="0" dirty="0" smtClean="0"/>
              <a:t>velocidade</a:t>
            </a:r>
            <a:endParaRPr lang="pt-BR" sz="2000" b="0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3026204"/>
            <a:ext cx="6476238" cy="364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0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Checkpoint </a:t>
            </a:r>
            <a:r>
              <a:rPr lang="pt-BR" dirty="0" smtClean="0"/>
              <a:t>atual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Pesquisa sobre </a:t>
            </a:r>
            <a:r>
              <a:rPr lang="pt-BR" dirty="0"/>
              <a:t>inteligência artificial </a:t>
            </a:r>
            <a:endParaRPr lang="pt-BR" dirty="0" smtClean="0"/>
          </a:p>
          <a:p>
            <a:pPr lvl="1"/>
            <a:r>
              <a:rPr lang="pt-BR" dirty="0" smtClean="0"/>
              <a:t>Uso </a:t>
            </a:r>
            <a:r>
              <a:rPr lang="pt-BR" dirty="0"/>
              <a:t>de uma estratégia de inteligência artificial evolucionária. </a:t>
            </a:r>
            <a:endParaRPr lang="pt-BR" dirty="0" smtClean="0"/>
          </a:p>
          <a:p>
            <a:pPr lvl="1"/>
            <a:r>
              <a:rPr lang="pt-BR" dirty="0" smtClean="0"/>
              <a:t>Implementação </a:t>
            </a:r>
            <a:r>
              <a:rPr lang="pt-BR" dirty="0"/>
              <a:t>do algoritmo genético </a:t>
            </a:r>
            <a:endParaRPr lang="pt-BR" dirty="0" smtClean="0"/>
          </a:p>
          <a:p>
            <a:pPr lvl="1"/>
            <a:r>
              <a:rPr lang="pt-BR" dirty="0" smtClean="0"/>
              <a:t>Treinamento </a:t>
            </a:r>
          </a:p>
          <a:p>
            <a:pPr lvl="2"/>
            <a:r>
              <a:rPr lang="pt-BR" dirty="0"/>
              <a:t>D</a:t>
            </a:r>
            <a:r>
              <a:rPr lang="pt-BR" dirty="0" smtClean="0"/>
              <a:t>iferentes </a:t>
            </a:r>
            <a:r>
              <a:rPr lang="pt-BR" dirty="0"/>
              <a:t>níveis de </a:t>
            </a:r>
            <a:r>
              <a:rPr lang="pt-BR" dirty="0" smtClean="0"/>
              <a:t>inteligência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290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Checkpoint </a:t>
            </a:r>
            <a:r>
              <a:rPr lang="pt-BR" dirty="0" smtClean="0"/>
              <a:t>atual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dirty="0" smtClean="0"/>
              <a:t>Modo aventura em andamento</a:t>
            </a:r>
          </a:p>
          <a:p>
            <a:pPr lvl="1"/>
            <a:r>
              <a:rPr lang="pt-BR" sz="2000" b="0" dirty="0" smtClean="0"/>
              <a:t>Definição </a:t>
            </a:r>
            <a:r>
              <a:rPr lang="pt-BR" sz="2000" b="0" dirty="0"/>
              <a:t>das primeiras fases </a:t>
            </a:r>
            <a:endParaRPr lang="pt-BR" sz="2000" b="0" dirty="0" smtClean="0"/>
          </a:p>
          <a:p>
            <a:pPr lvl="1"/>
            <a:r>
              <a:rPr lang="pt-BR" sz="2000" b="0" dirty="0" smtClean="0"/>
              <a:t>Definição </a:t>
            </a:r>
            <a:r>
              <a:rPr lang="pt-BR" sz="2000" b="0" dirty="0"/>
              <a:t>do comportamento de blocos especiais </a:t>
            </a:r>
            <a:endParaRPr lang="pt-BR" sz="2000" b="0" dirty="0" smtClean="0"/>
          </a:p>
          <a:p>
            <a:pPr lvl="1"/>
            <a:r>
              <a:rPr lang="pt-BR" sz="2000" b="0" dirty="0" smtClean="0"/>
              <a:t>Parte </a:t>
            </a:r>
            <a:r>
              <a:rPr lang="pt-BR" sz="2000" b="0" dirty="0"/>
              <a:t>do funcionamento da primeira </a:t>
            </a:r>
            <a:r>
              <a:rPr lang="pt-BR" sz="2000" b="0" dirty="0" smtClean="0"/>
              <a:t>fase</a:t>
            </a:r>
            <a:endParaRPr lang="pt-BR" sz="2000" b="0" dirty="0"/>
          </a:p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124200"/>
            <a:ext cx="596053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1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Cronograma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412875"/>
            <a:ext cx="8736013" cy="5256213"/>
          </a:xfrm>
        </p:spPr>
        <p:txBody>
          <a:bodyPr/>
          <a:lstStyle/>
          <a:p>
            <a:r>
              <a:rPr lang="pt-BR" sz="2400" dirty="0" smtClean="0"/>
              <a:t>Apresentação da proposta</a:t>
            </a:r>
          </a:p>
          <a:p>
            <a:pPr lvl="1"/>
            <a:r>
              <a:rPr lang="pt-BR" sz="2000" b="0" dirty="0" smtClean="0">
                <a:solidFill>
                  <a:schemeClr val="accent6">
                    <a:lumMod val="75000"/>
                  </a:schemeClr>
                </a:solidFill>
              </a:rPr>
              <a:t>Apropriação do uso da </a:t>
            </a:r>
            <a:r>
              <a:rPr lang="pt-BR" sz="2000" b="0" dirty="0" err="1" smtClean="0">
                <a:solidFill>
                  <a:schemeClr val="accent6">
                    <a:lumMod val="75000"/>
                  </a:schemeClr>
                </a:solidFill>
              </a:rPr>
              <a:t>Unity</a:t>
            </a:r>
            <a:r>
              <a:rPr lang="pt-BR" sz="2000" b="0" dirty="0" smtClean="0">
                <a:solidFill>
                  <a:schemeClr val="accent6">
                    <a:lumMod val="75000"/>
                  </a:schemeClr>
                </a:solidFill>
              </a:rPr>
              <a:t> e do C#</a:t>
            </a:r>
          </a:p>
          <a:p>
            <a:pPr lvl="1"/>
            <a:r>
              <a:rPr lang="pt-BR" sz="2000" b="0" dirty="0" smtClean="0">
                <a:solidFill>
                  <a:srgbClr val="007F00"/>
                </a:solidFill>
              </a:rPr>
              <a:t>Planejamento do visual do jogo</a:t>
            </a:r>
          </a:p>
          <a:p>
            <a:r>
              <a:rPr lang="pt-BR" sz="2400" dirty="0" smtClean="0"/>
              <a:t>Primeira apresentação de andamento</a:t>
            </a:r>
          </a:p>
          <a:p>
            <a:pPr lvl="1"/>
            <a:r>
              <a:rPr lang="pt-BR" sz="2000" b="0" dirty="0">
                <a:solidFill>
                  <a:srgbClr val="007F00"/>
                </a:solidFill>
              </a:rPr>
              <a:t>Desenvolvimento dos modo </a:t>
            </a:r>
            <a:r>
              <a:rPr lang="pt-BR" sz="2000" b="0" dirty="0" smtClean="0">
                <a:solidFill>
                  <a:srgbClr val="007F00"/>
                </a:solidFill>
              </a:rPr>
              <a:t>clássico</a:t>
            </a:r>
          </a:p>
          <a:p>
            <a:pPr lvl="1"/>
            <a:r>
              <a:rPr lang="pt-BR" sz="2000" b="0" dirty="0" smtClean="0">
                <a:solidFill>
                  <a:srgbClr val="0070C0"/>
                </a:solidFill>
              </a:rPr>
              <a:t>Desenvolvimento do modo aventura</a:t>
            </a:r>
          </a:p>
          <a:p>
            <a:pPr lvl="1"/>
            <a:r>
              <a:rPr lang="pt-BR" sz="2000" b="0" dirty="0" smtClean="0">
                <a:solidFill>
                  <a:srgbClr val="007F00"/>
                </a:solidFill>
              </a:rPr>
              <a:t>Estudos e testes sobre funcionamento de IA</a:t>
            </a:r>
          </a:p>
          <a:p>
            <a:pPr lvl="1"/>
            <a:r>
              <a:rPr lang="pt-BR" sz="2000" b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Desenvolvimento do modo </a:t>
            </a:r>
            <a:r>
              <a:rPr lang="pt-BR" sz="2000" b="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versus</a:t>
            </a:r>
          </a:p>
          <a:p>
            <a:r>
              <a:rPr lang="pt-BR" sz="2400" dirty="0" smtClean="0"/>
              <a:t>Segunda apresentação de andamento</a:t>
            </a:r>
          </a:p>
          <a:p>
            <a:pPr lvl="1"/>
            <a:r>
              <a:rPr lang="pt-BR" sz="2000" b="0" dirty="0" smtClean="0">
                <a:solidFill>
                  <a:srgbClr val="4D4D4D"/>
                </a:solidFill>
              </a:rPr>
              <a:t>Desenvolvimento do modo </a:t>
            </a:r>
            <a:r>
              <a:rPr lang="pt-BR" sz="2000" b="0" i="1" dirty="0" smtClean="0">
                <a:solidFill>
                  <a:srgbClr val="4D4D4D"/>
                </a:solidFill>
              </a:rPr>
              <a:t>versus</a:t>
            </a:r>
          </a:p>
          <a:p>
            <a:pPr lvl="1"/>
            <a:r>
              <a:rPr lang="pt-BR" sz="2000" b="0" dirty="0" smtClean="0">
                <a:solidFill>
                  <a:srgbClr val="4D4D4D"/>
                </a:solidFill>
              </a:rPr>
              <a:t>Finalização do modo de aventura</a:t>
            </a:r>
          </a:p>
          <a:p>
            <a:r>
              <a:rPr lang="pt-BR" sz="2400" dirty="0" smtClean="0"/>
              <a:t>Apresentação final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29451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err="1" smtClean="0"/>
              <a:t>Tetris</a:t>
            </a:r>
            <a:r>
              <a:rPr lang="pt-BR" dirty="0" smtClean="0"/>
              <a:t> </a:t>
            </a:r>
            <a:r>
              <a:rPr lang="pt-BR" dirty="0"/>
              <a:t>é um jogo ainda muito conhecido perpetuando-se por </a:t>
            </a:r>
            <a:r>
              <a:rPr lang="pt-BR" dirty="0" smtClean="0"/>
              <a:t>gerações</a:t>
            </a:r>
          </a:p>
          <a:p>
            <a:pPr algn="just"/>
            <a:r>
              <a:rPr lang="pt-BR" dirty="0" smtClean="0"/>
              <a:t>Um </a:t>
            </a:r>
            <a:r>
              <a:rPr lang="pt-BR" dirty="0"/>
              <a:t>dos jogos casuais mais conhecidos entre um público de idade mais </a:t>
            </a:r>
            <a:r>
              <a:rPr lang="pt-BR" dirty="0" smtClean="0"/>
              <a:t>avançada</a:t>
            </a:r>
            <a:endParaRPr lang="pt-BR" dirty="0"/>
          </a:p>
          <a:p>
            <a:pPr algn="just"/>
            <a:r>
              <a:rPr lang="pt-BR" dirty="0" smtClean="0"/>
              <a:t>Busca </a:t>
            </a:r>
            <a:r>
              <a:rPr lang="pt-BR" dirty="0"/>
              <a:t>de conhecimentos e experiências no desenvolvimento de </a:t>
            </a:r>
            <a:r>
              <a:rPr lang="pt-BR" dirty="0" smtClean="0"/>
              <a:t>jogos</a:t>
            </a:r>
          </a:p>
          <a:p>
            <a:pPr algn="just"/>
            <a:r>
              <a:rPr lang="pt-BR" dirty="0"/>
              <a:t>M</a:t>
            </a:r>
            <a:r>
              <a:rPr lang="pt-BR" dirty="0" smtClean="0"/>
              <a:t>anter </a:t>
            </a:r>
            <a:r>
              <a:rPr lang="pt-BR" dirty="0"/>
              <a:t>o jogo </a:t>
            </a:r>
            <a:r>
              <a:rPr lang="pt-BR" dirty="0" smtClean="0"/>
              <a:t>vivo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96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 dirty="0"/>
              <a:t>Objetivo</a:t>
            </a:r>
            <a:endParaRPr lang="pt-BR" alt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1" y="1752601"/>
            <a:ext cx="6477000" cy="4648200"/>
          </a:xfrm>
        </p:spPr>
        <p:txBody>
          <a:bodyPr/>
          <a:lstStyle/>
          <a:p>
            <a:pPr algn="just"/>
            <a:r>
              <a:rPr lang="pt-BR" altLang="en-US" sz="2200" dirty="0" smtClean="0"/>
              <a:t>Explorar novos </a:t>
            </a:r>
            <a:r>
              <a:rPr lang="pt-BR" altLang="en-US" sz="2200" dirty="0"/>
              <a:t>conhecimentos através do recriação do conhecido jogo </a:t>
            </a:r>
            <a:r>
              <a:rPr lang="pt-BR" altLang="en-US" sz="2200" i="1" dirty="0" err="1"/>
              <a:t>Tetris</a:t>
            </a:r>
            <a:endParaRPr lang="pt-BR" altLang="en-US" sz="2200" dirty="0" smtClean="0"/>
          </a:p>
          <a:p>
            <a:pPr lvl="1" algn="just"/>
            <a:r>
              <a:rPr lang="pt-BR" altLang="en-US" sz="1800" dirty="0" smtClean="0"/>
              <a:t>Desenvolvimento de jogos</a:t>
            </a:r>
          </a:p>
          <a:p>
            <a:pPr lvl="1" algn="just"/>
            <a:r>
              <a:rPr lang="pt-BR" altLang="en-US" sz="1800" dirty="0" smtClean="0"/>
              <a:t>Design gráfico</a:t>
            </a:r>
          </a:p>
          <a:p>
            <a:pPr lvl="1" algn="just"/>
            <a:r>
              <a:rPr lang="pt-BR" altLang="en-US" sz="1800" dirty="0"/>
              <a:t>I</a:t>
            </a:r>
            <a:r>
              <a:rPr lang="pt-BR" altLang="en-US" sz="1800" dirty="0" smtClean="0"/>
              <a:t>nteligência artificial</a:t>
            </a:r>
            <a:endParaRPr lang="pt-BR" altLang="en-US" sz="1800" i="1" dirty="0" smtClean="0"/>
          </a:p>
          <a:p>
            <a:pPr algn="just"/>
            <a:r>
              <a:rPr lang="pt-BR" altLang="en-US" sz="2200" dirty="0" smtClean="0"/>
              <a:t>Personalizar através da adição de novos modos de jogo, como forma de diferenciá-lo do jogo convencional</a:t>
            </a:r>
          </a:p>
          <a:p>
            <a:pPr algn="just"/>
            <a:r>
              <a:rPr lang="pt-BR" altLang="en-US" sz="2200" dirty="0"/>
              <a:t>Garantir uma boa estabilidade, permitindo uma boa experiência de início ao </a:t>
            </a:r>
            <a:r>
              <a:rPr lang="pt-BR" altLang="en-US" sz="2200" dirty="0" smtClean="0"/>
              <a:t>fim</a:t>
            </a:r>
            <a:endParaRPr lang="pt-BR" altLang="en-US" sz="2200" dirty="0"/>
          </a:p>
        </p:txBody>
      </p:sp>
      <p:pic>
        <p:nvPicPr>
          <p:cNvPr id="1026" name="Picture 2" descr="Resultado de imagem para tetris 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2438400"/>
            <a:ext cx="142875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15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Metodologia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Uso </a:t>
            </a:r>
            <a:r>
              <a:rPr lang="pt-BR" dirty="0"/>
              <a:t>de </a:t>
            </a:r>
            <a:r>
              <a:rPr lang="pt-BR" dirty="0" smtClean="0"/>
              <a:t>ferramenta </a:t>
            </a:r>
            <a:r>
              <a:rPr lang="pt-BR" dirty="0"/>
              <a:t>ainda não </a:t>
            </a:r>
            <a:r>
              <a:rPr lang="pt-BR" dirty="0" smtClean="0"/>
              <a:t>usada: </a:t>
            </a:r>
          </a:p>
          <a:p>
            <a:pPr lvl="1"/>
            <a:r>
              <a:rPr lang="pt-BR" dirty="0" smtClean="0"/>
              <a:t>IDE </a:t>
            </a:r>
            <a:r>
              <a:rPr lang="pt-BR" dirty="0" err="1"/>
              <a:t>Unity</a:t>
            </a:r>
            <a:r>
              <a:rPr lang="pt-BR" dirty="0"/>
              <a:t> em linguagem C</a:t>
            </a:r>
            <a:r>
              <a:rPr lang="pt-BR" dirty="0" smtClean="0"/>
              <a:t># </a:t>
            </a:r>
          </a:p>
          <a:p>
            <a:r>
              <a:rPr lang="pt-BR" dirty="0" smtClean="0"/>
              <a:t>Quatro etapas principais de desenvolvimento:</a:t>
            </a:r>
            <a:endParaRPr lang="pt-BR" dirty="0"/>
          </a:p>
          <a:p>
            <a:pPr lvl="1"/>
            <a:r>
              <a:rPr lang="pt-BR" dirty="0"/>
              <a:t>Estudo sobre </a:t>
            </a:r>
            <a:r>
              <a:rPr lang="pt-BR" dirty="0" err="1"/>
              <a:t>Unity</a:t>
            </a:r>
            <a:r>
              <a:rPr lang="pt-BR" dirty="0"/>
              <a:t>/C#</a:t>
            </a:r>
          </a:p>
          <a:p>
            <a:pPr lvl="1"/>
            <a:r>
              <a:rPr lang="pt-BR" dirty="0"/>
              <a:t>Desenvolvimento dos modos clássico e aventura</a:t>
            </a:r>
          </a:p>
          <a:p>
            <a:pPr lvl="1"/>
            <a:r>
              <a:rPr lang="pt-BR" dirty="0"/>
              <a:t>Estudo sobre inteligência artificial</a:t>
            </a:r>
          </a:p>
          <a:p>
            <a:pPr lvl="1"/>
            <a:r>
              <a:rPr lang="pt-BR" dirty="0"/>
              <a:t>Desenvolvimento do modo </a:t>
            </a:r>
            <a:r>
              <a:rPr lang="pt-BR" i="1" dirty="0"/>
              <a:t>versus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210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Definições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Blocos especiais</a:t>
            </a:r>
          </a:p>
          <a:p>
            <a:pPr lvl="1" algn="just"/>
            <a:r>
              <a:rPr lang="pt-BR" b="0" dirty="0" smtClean="0"/>
              <a:t>7 </a:t>
            </a:r>
            <a:r>
              <a:rPr lang="pt-BR" b="0" dirty="0"/>
              <a:t>tipos de blocos especiais, um de acordo com cada tipo de peça típica do </a:t>
            </a:r>
            <a:r>
              <a:rPr lang="pt-BR" b="0" dirty="0" smtClean="0"/>
              <a:t>jogo com função defensiva e ofensiva</a:t>
            </a:r>
          </a:p>
          <a:p>
            <a:pPr lvl="1" algn="just"/>
            <a:r>
              <a:rPr lang="pt-BR" b="0" dirty="0" smtClean="0"/>
              <a:t>Ofensivo</a:t>
            </a:r>
          </a:p>
          <a:p>
            <a:pPr lvl="2" algn="just"/>
            <a:r>
              <a:rPr lang="pt-BR" sz="2000" b="1" dirty="0"/>
              <a:t>I:</a:t>
            </a:r>
            <a:r>
              <a:rPr lang="pt-BR" sz="2000" dirty="0"/>
              <a:t> "Bolhas de Asfixia"; quando a linha contendo o bloco e completada, uma área de 4x4 blocos aleatória nas linhas inferiores e destruída, dificultando o fechamento das linhas</a:t>
            </a:r>
            <a:r>
              <a:rPr lang="pt-BR" sz="2000" dirty="0" smtClean="0"/>
              <a:t>.</a:t>
            </a:r>
            <a:endParaRPr lang="pt-BR" b="0" dirty="0" smtClean="0"/>
          </a:p>
          <a:p>
            <a:pPr lvl="1" algn="just"/>
            <a:r>
              <a:rPr lang="pt-BR" b="0" dirty="0" smtClean="0"/>
              <a:t>Defensivo</a:t>
            </a:r>
          </a:p>
          <a:p>
            <a:pPr lvl="2" algn="just"/>
            <a:r>
              <a:rPr lang="pt-BR" sz="2000" b="1" dirty="0"/>
              <a:t>S:</a:t>
            </a:r>
            <a:r>
              <a:rPr lang="pt-BR" sz="2000" dirty="0"/>
              <a:t> "Estouro do Relâmpago"; quando a linha contendo o bloco e completada, todos blocos a uma distância de 3 espaços dele são eliminados, fazendo com que aqueles empilhados acima caiam.</a:t>
            </a:r>
          </a:p>
          <a:p>
            <a:pPr lvl="2"/>
            <a:endParaRPr lang="pt-BR" b="0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84" y="2514600"/>
            <a:ext cx="406349" cy="40634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2057400"/>
            <a:ext cx="406349" cy="40634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00200"/>
            <a:ext cx="406349" cy="406349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73" y="2971800"/>
            <a:ext cx="457200" cy="184785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98" y="4870501"/>
            <a:ext cx="9715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1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Modo clássico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Objetivos </a:t>
            </a:r>
            <a:r>
              <a:rPr lang="pt-BR" dirty="0"/>
              <a:t>mais </a:t>
            </a:r>
            <a:r>
              <a:rPr lang="pt-BR" dirty="0" smtClean="0"/>
              <a:t>básicos </a:t>
            </a:r>
            <a:r>
              <a:rPr lang="pt-BR" dirty="0"/>
              <a:t>do </a:t>
            </a:r>
            <a:r>
              <a:rPr lang="pt-BR" i="1" dirty="0" err="1"/>
              <a:t>Tetris</a:t>
            </a:r>
            <a:r>
              <a:rPr lang="pt-BR" dirty="0"/>
              <a:t> </a:t>
            </a:r>
            <a:endParaRPr lang="pt-BR" dirty="0" smtClean="0"/>
          </a:p>
          <a:p>
            <a:pPr lvl="1" algn="just"/>
            <a:r>
              <a:rPr lang="pt-BR" dirty="0" smtClean="0"/>
              <a:t>Fechar linhas </a:t>
            </a:r>
          </a:p>
          <a:p>
            <a:pPr lvl="1" algn="just"/>
            <a:r>
              <a:rPr lang="pt-BR" dirty="0"/>
              <a:t>A</a:t>
            </a:r>
            <a:r>
              <a:rPr lang="pt-BR" dirty="0" smtClean="0"/>
              <a:t>cúmulo </a:t>
            </a:r>
            <a:r>
              <a:rPr lang="pt-BR" dirty="0"/>
              <a:t>de </a:t>
            </a:r>
            <a:r>
              <a:rPr lang="pt-BR" dirty="0" smtClean="0"/>
              <a:t>pontos</a:t>
            </a:r>
          </a:p>
          <a:p>
            <a:pPr algn="just"/>
            <a:r>
              <a:rPr lang="pt-BR" dirty="0" smtClean="0"/>
              <a:t>Pontuação </a:t>
            </a:r>
          </a:p>
          <a:p>
            <a:pPr lvl="1" algn="just"/>
            <a:r>
              <a:rPr lang="pt-BR" dirty="0" smtClean="0"/>
              <a:t>100 pontos por linha </a:t>
            </a:r>
          </a:p>
          <a:p>
            <a:pPr lvl="1" algn="just"/>
            <a:r>
              <a:rPr lang="pt-BR" dirty="0" smtClean="0"/>
              <a:t>1 ponto por linha que a peça conseguiu descer</a:t>
            </a:r>
          </a:p>
          <a:p>
            <a:pPr lvl="1" algn="just"/>
            <a:r>
              <a:rPr lang="pt-BR" dirty="0" smtClean="0"/>
              <a:t>10 níveis de velocidade de acordo pontuação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360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Picture 22" descr="https://vignette.wikia.nocookie.net/mahou-shoujo-ikusei-keikaku/images/4/40/Sanae_Mokuou.png/revision/latest?cb=2016102608530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991" y="4419600"/>
            <a:ext cx="2725809" cy="364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http://www.pngmart.com/files/2/Sailor-Moon-PNG-Pictur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0" y="3838575"/>
            <a:ext cx="3214081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Modo de aventura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Desenvolvimento de uma </a:t>
            </a:r>
            <a:r>
              <a:rPr lang="pt-BR" dirty="0"/>
              <a:t>história de aventura com base </a:t>
            </a:r>
            <a:endParaRPr lang="pt-BR" dirty="0" smtClean="0"/>
          </a:p>
          <a:p>
            <a:pPr lvl="1" algn="just"/>
            <a:r>
              <a:rPr lang="pt-BR" dirty="0" smtClean="0"/>
              <a:t>Enredo </a:t>
            </a:r>
            <a:r>
              <a:rPr lang="pt-BR" dirty="0"/>
              <a:t>com personagens em estilo de animações japonesas de garotas </a:t>
            </a:r>
            <a:r>
              <a:rPr lang="pt-BR" dirty="0" smtClean="0"/>
              <a:t>mágicas</a:t>
            </a:r>
          </a:p>
          <a:p>
            <a:pPr algn="just"/>
            <a:r>
              <a:rPr lang="pt-BR" dirty="0" smtClean="0"/>
              <a:t>Será </a:t>
            </a:r>
            <a:r>
              <a:rPr lang="pt-BR" dirty="0"/>
              <a:t>necessário atingir determinados objetivos específicos fazendo uso das peças </a:t>
            </a:r>
            <a:r>
              <a:rPr lang="pt-BR" dirty="0" smtClean="0"/>
              <a:t>especiais</a:t>
            </a:r>
            <a:endParaRPr lang="pt-BR" dirty="0"/>
          </a:p>
          <a:p>
            <a:endParaRPr lang="pt-BR" dirty="0"/>
          </a:p>
        </p:txBody>
      </p:sp>
      <p:pic>
        <p:nvPicPr>
          <p:cNvPr id="2062" name="Picture 14" descr="Resultado de imagem para mami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4177320"/>
            <a:ext cx="1903059" cy="295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sultado de imagem para precure magical 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4040981"/>
            <a:ext cx="2435225" cy="355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http://www.officialpsds.com/images/thumbs/Cardcaptor-Sakura-psd7896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008" y="4367118"/>
            <a:ext cx="2546350" cy="323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369733" y="1600200"/>
            <a:ext cx="800219" cy="214417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ja-JP" altLang="pt-BR" sz="4000" dirty="0" smtClean="0"/>
              <a:t>魔法少女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270293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556" y="1434702"/>
            <a:ext cx="3276198" cy="5461397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74601"/>
            <a:ext cx="3125503" cy="51816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8305398" y="4953000"/>
            <a:ext cx="800219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ja-JP" altLang="pt-BR" sz="4000" dirty="0" smtClean="0">
                <a:solidFill>
                  <a:srgbClr val="F2C48F"/>
                </a:solidFill>
              </a:rPr>
              <a:t>せんご</a:t>
            </a:r>
            <a:endParaRPr lang="pt-BR" sz="4000" dirty="0">
              <a:solidFill>
                <a:srgbClr val="F2C48F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324442" y="1494829"/>
            <a:ext cx="800219" cy="60529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ja-JP" altLang="pt-BR" sz="4000" dirty="0" smtClean="0">
                <a:solidFill>
                  <a:srgbClr val="3B426D"/>
                </a:solidFill>
              </a:rPr>
              <a:t>海</a:t>
            </a:r>
            <a:endParaRPr lang="pt-BR" sz="4000" dirty="0">
              <a:solidFill>
                <a:srgbClr val="3B42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330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Modo </a:t>
            </a:r>
            <a:r>
              <a:rPr lang="pt-BR" i="1" dirty="0" smtClean="0"/>
              <a:t>versus</a:t>
            </a:r>
            <a:endParaRPr lang="pt-BR" i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altLang="ja-JP" dirty="0" smtClean="0"/>
              <a:t>Jogador</a:t>
            </a:r>
            <a:r>
              <a:rPr lang="ja-JP" altLang="pt-BR" dirty="0" smtClean="0"/>
              <a:t> </a:t>
            </a:r>
            <a:r>
              <a:rPr lang="pt-BR" dirty="0" smtClean="0"/>
              <a:t>será </a:t>
            </a:r>
            <a:r>
              <a:rPr lang="pt-BR" dirty="0"/>
              <a:t>desafiado pela IA em duas opções de combate </a:t>
            </a:r>
            <a:endParaRPr lang="pt-BR" dirty="0" smtClean="0"/>
          </a:p>
          <a:p>
            <a:pPr lvl="1" algn="just"/>
            <a:r>
              <a:rPr lang="pt-BR" dirty="0" smtClean="0"/>
              <a:t>Tempo finito </a:t>
            </a:r>
          </a:p>
          <a:p>
            <a:pPr lvl="2" algn="just"/>
            <a:r>
              <a:rPr lang="pt-BR" sz="2000" dirty="0" smtClean="0"/>
              <a:t>Completar linhas </a:t>
            </a:r>
            <a:r>
              <a:rPr lang="pt-BR" sz="2000" dirty="0"/>
              <a:t>enquanto atrapalha o adversário em IA através do "consumo" de blocos </a:t>
            </a:r>
            <a:r>
              <a:rPr lang="pt-BR" sz="2000" dirty="0" smtClean="0"/>
              <a:t>especiais</a:t>
            </a:r>
          </a:p>
          <a:p>
            <a:pPr lvl="2" algn="just"/>
            <a:r>
              <a:rPr lang="pt-BR" sz="2000" dirty="0" smtClean="0"/>
              <a:t>Ganha </a:t>
            </a:r>
            <a:r>
              <a:rPr lang="pt-BR" sz="2000" dirty="0"/>
              <a:t>quem tiver maior score ao fim do </a:t>
            </a:r>
            <a:r>
              <a:rPr lang="pt-BR" sz="2000" dirty="0" smtClean="0"/>
              <a:t>tempo</a:t>
            </a:r>
          </a:p>
          <a:p>
            <a:pPr lvl="1" algn="just"/>
            <a:r>
              <a:rPr lang="pt-BR" dirty="0" smtClean="0"/>
              <a:t>Tempo infinito</a:t>
            </a:r>
          </a:p>
          <a:p>
            <a:pPr lvl="2" algn="just"/>
            <a:r>
              <a:rPr lang="pt-BR" dirty="0" smtClean="0"/>
              <a:t>Fazer </a:t>
            </a:r>
            <a:r>
              <a:rPr lang="pt-BR" dirty="0"/>
              <a:t>com que a IA sofra game over usando dos efeitos dos blocos especiais para </a:t>
            </a:r>
            <a:r>
              <a:rPr lang="pt-BR" dirty="0" smtClean="0"/>
              <a:t>atrapalhar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21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l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plate">
  <a:themeElements>
    <a:clrScheme name="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BD0000"/>
      </a:accent1>
      <a:accent2>
        <a:srgbClr val="00BD00"/>
      </a:accent2>
      <a:accent3>
        <a:srgbClr val="FFFFFF"/>
      </a:accent3>
      <a:accent4>
        <a:srgbClr val="414141"/>
      </a:accent4>
      <a:accent5>
        <a:srgbClr val="DAAAAA"/>
      </a:accent5>
      <a:accent6>
        <a:srgbClr val="00A900"/>
      </a:accent6>
      <a:hlink>
        <a:srgbClr val="00BDBD"/>
      </a:hlink>
      <a:folHlink>
        <a:srgbClr val="DDDDDD"/>
      </a:folHlink>
    </a:clrScheme>
    <a:fontScheme name="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14141"/>
        </a:accent4>
        <a:accent5>
          <a:srgbClr val="BBC0C4"/>
        </a:accent5>
        <a:accent6>
          <a:srgbClr val="959595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14141"/>
        </a:accent4>
        <a:accent5>
          <a:srgbClr val="C0C5C9"/>
        </a:accent5>
        <a:accent6>
          <a:srgbClr val="B6B6B6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14141"/>
        </a:accent4>
        <a:accent5>
          <a:srgbClr val="C3C3C3"/>
        </a:accent5>
        <a:accent6>
          <a:srgbClr val="838383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14141"/>
        </a:accent4>
        <a:accent5>
          <a:srgbClr val="C0C0C6"/>
        </a:accent5>
        <a:accent6>
          <a:srgbClr val="ACADB0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14141"/>
        </a:accent4>
        <a:accent5>
          <a:srgbClr val="CCCFCA"/>
        </a:accent5>
        <a:accent6>
          <a:srgbClr val="94A6A6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14141"/>
        </a:accent4>
        <a:accent5>
          <a:srgbClr val="BFBFBD"/>
        </a:accent5>
        <a:accent6>
          <a:srgbClr val="9D9F98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BD0000"/>
        </a:accent1>
        <a:accent2>
          <a:srgbClr val="00BD00"/>
        </a:accent2>
        <a:accent3>
          <a:srgbClr val="FFFFFF"/>
        </a:accent3>
        <a:accent4>
          <a:srgbClr val="414141"/>
        </a:accent4>
        <a:accent5>
          <a:srgbClr val="DAAAAA"/>
        </a:accent5>
        <a:accent6>
          <a:srgbClr val="00A900"/>
        </a:accent6>
        <a:hlink>
          <a:srgbClr val="00BDBD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572</Words>
  <Application>Microsoft Office PowerPoint</Application>
  <PresentationFormat>Apresentação na tela (4:3)</PresentationFormat>
  <Paragraphs>97</Paragraphs>
  <Slides>17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SimSun</vt:lpstr>
      <vt:lpstr>SimSun</vt:lpstr>
      <vt:lpstr>Arial</vt:lpstr>
      <vt:lpstr>Calibri</vt:lpstr>
      <vt:lpstr>Microsoft New Tai Lue</vt:lpstr>
      <vt:lpstr>Kalup</vt:lpstr>
      <vt:lpstr>template</vt:lpstr>
      <vt:lpstr>TetriX</vt:lpstr>
      <vt:lpstr>Introdução</vt:lpstr>
      <vt:lpstr>Objetivo</vt:lpstr>
      <vt:lpstr>Metodologia</vt:lpstr>
      <vt:lpstr>Definições</vt:lpstr>
      <vt:lpstr>Modo clássico</vt:lpstr>
      <vt:lpstr>Modo de aventura</vt:lpstr>
      <vt:lpstr>Apresentação do PowerPoint</vt:lpstr>
      <vt:lpstr>Modo versus</vt:lpstr>
      <vt:lpstr>Checkpoint anterior</vt:lpstr>
      <vt:lpstr>Checkpoint anterior</vt:lpstr>
      <vt:lpstr>Checkpoint atual</vt:lpstr>
      <vt:lpstr>Apresentação do PowerPoint</vt:lpstr>
      <vt:lpstr>Checkpoint atual</vt:lpstr>
      <vt:lpstr>Checkpoint atual</vt:lpstr>
      <vt:lpstr>Checkpoint atual</vt:lpstr>
      <vt:lpstr>Cronograma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TETRIX</dc:title>
  <dc:creator>Iago Corrêa</dc:creator>
  <cp:lastModifiedBy>Iago Corrêa</cp:lastModifiedBy>
  <cp:revision>21</cp:revision>
  <dcterms:created xsi:type="dcterms:W3CDTF">2014-08-22T21:33:44Z</dcterms:created>
  <dcterms:modified xsi:type="dcterms:W3CDTF">2017-11-22T08:54:46Z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ame">
    <vt:lpwstr>ZMMw5S2ThD18547.ppt</vt:lpwstr>
  </property>
  <property fmtid="{D5CDD505-2E9C-101B-9397-08002B2CF9AE}" pid="3" name="fileid">
    <vt:lpwstr>508790</vt:lpwstr>
  </property>
  <property fmtid="{D5CDD505-2E9C-101B-9397-08002B2CF9AE}" pid="4" name="KSOProductBuildVer">
    <vt:lpwstr>1033-10.2.0.5811</vt:lpwstr>
  </property>
</Properties>
</file>

<file path=docProps/thumbnail.jpeg>
</file>